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0" r:id="rId6"/>
    <p:sldId id="261" r:id="rId7"/>
    <p:sldId id="266" r:id="rId8"/>
    <p:sldId id="274" r:id="rId9"/>
    <p:sldId id="267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AAAA"/>
    <a:srgbClr val="E7A3A2"/>
    <a:srgbClr val="EDC9C9"/>
    <a:srgbClr val="FF9A9A"/>
    <a:srgbClr val="FDC3AF"/>
    <a:srgbClr val="8FE6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58"/>
    <p:restoredTop sz="94456"/>
  </p:normalViewPr>
  <p:slideViewPr>
    <p:cSldViewPr snapToGrid="0" snapToObjects="1">
      <p:cViewPr>
        <p:scale>
          <a:sx n="71" d="100"/>
          <a:sy n="71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png>
</file>

<file path=ppt/media/image12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FD42BF-4847-AE48-8CF1-CDA57A600681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0BE4E-9682-7141-9350-B5D038B72C26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38417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0BE4E-9682-7141-9350-B5D038B72C26}" type="slidenum">
              <a:rPr lang="id-ID" smtClean="0"/>
              <a:t>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7459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0BE4E-9682-7141-9350-B5D038B72C26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77486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0BE4E-9682-7141-9350-B5D038B72C26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87231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0BE4E-9682-7141-9350-B5D038B72C26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4949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0BE4E-9682-7141-9350-B5D038B72C26}" type="slidenum">
              <a:rPr lang="id-ID" smtClean="0"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86418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0BE4E-9682-7141-9350-B5D038B72C26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5428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0BE4E-9682-7141-9350-B5D038B72C26}" type="slidenum">
              <a:rPr lang="id-ID" smtClean="0"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8561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56815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8893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0796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2044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47496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93691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374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32287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6470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7475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46852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8F272B-9D3E-0049-8EB4-C098166A65D3}" type="datetimeFigureOut">
              <a:rPr lang="id-ID" smtClean="0"/>
              <a:t>13/04/16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0CE206-61FB-024F-8983-CA4C029588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5451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030" y="-2540124"/>
            <a:ext cx="2687847" cy="179189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9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92014" y="2014783"/>
            <a:ext cx="6188014" cy="1126646"/>
          </a:xfrm>
        </p:spPr>
        <p:txBody>
          <a:bodyPr>
            <a:normAutofit/>
          </a:bodyPr>
          <a:lstStyle/>
          <a:p>
            <a:r>
              <a:rPr lang="id-ID" sz="4000" dirty="0" smtClean="0">
                <a:latin typeface="Lemon/Milk" charset="0"/>
                <a:ea typeface="Lemon/Milk" charset="0"/>
                <a:cs typeface="Lemon/Milk" charset="0"/>
              </a:rPr>
              <a:t>PT. VNN Pelangi</a:t>
            </a:r>
            <a:endParaRPr lang="id-ID" sz="4000" dirty="0">
              <a:latin typeface="Lemon/Milk" charset="0"/>
              <a:ea typeface="Lemon/Milk" charset="0"/>
              <a:cs typeface="Lemon/Milk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495030" y="735374"/>
            <a:ext cx="4743614" cy="0"/>
          </a:xfrm>
          <a:prstGeom prst="line">
            <a:avLst/>
          </a:prstGeom>
          <a:ln w="76200">
            <a:solidFill>
              <a:srgbClr val="AAAA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17450" y="6188962"/>
            <a:ext cx="4743614" cy="0"/>
          </a:xfrm>
          <a:prstGeom prst="line">
            <a:avLst/>
          </a:prstGeom>
          <a:ln w="76200">
            <a:solidFill>
              <a:srgbClr val="AAAA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037882" y="2828835"/>
            <a:ext cx="42967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400" dirty="0" smtClean="0">
                <a:latin typeface="Gill Sans" charset="0"/>
                <a:ea typeface="Gill Sans" charset="0"/>
                <a:cs typeface="Gill Sans" charset="0"/>
              </a:rPr>
              <a:t>Veby Regina Milano	18214009</a:t>
            </a:r>
          </a:p>
          <a:p>
            <a:pPr algn="ctr"/>
            <a:r>
              <a:rPr lang="id-ID" sz="2400" dirty="0" smtClean="0">
                <a:latin typeface="Gill Sans" charset="0"/>
                <a:ea typeface="Gill Sans" charset="0"/>
                <a:cs typeface="Gill Sans" charset="0"/>
              </a:rPr>
              <a:t>Novenia </a:t>
            </a:r>
            <a:r>
              <a:rPr lang="id-ID" sz="2400" dirty="0" err="1" smtClean="0">
                <a:latin typeface="Gill Sans" charset="0"/>
                <a:ea typeface="Gill Sans" charset="0"/>
                <a:cs typeface="Gill Sans" charset="0"/>
              </a:rPr>
              <a:t>Meglim</a:t>
            </a:r>
            <a:r>
              <a:rPr lang="id-ID" sz="2400" dirty="0" smtClean="0">
                <a:latin typeface="Gill Sans" charset="0"/>
                <a:ea typeface="Gill Sans" charset="0"/>
                <a:cs typeface="Gill Sans" charset="0"/>
              </a:rPr>
              <a:t>	18214031</a:t>
            </a:r>
          </a:p>
          <a:p>
            <a:pPr algn="ctr"/>
            <a:r>
              <a:rPr lang="id-ID" sz="2400" dirty="0" smtClean="0">
                <a:latin typeface="Gill Sans" charset="0"/>
                <a:ea typeface="Gill Sans" charset="0"/>
                <a:cs typeface="Gill Sans" charset="0"/>
              </a:rPr>
              <a:t>Nurlaili Rizki Hasanah	18214049</a:t>
            </a:r>
            <a:endParaRPr lang="id-ID" sz="2400" dirty="0"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499016" y="-1490813"/>
            <a:ext cx="5336673" cy="2981625"/>
            <a:chOff x="6499016" y="-1490813"/>
            <a:chExt cx="5336673" cy="2981625"/>
          </a:xfrm>
        </p:grpSpPr>
        <p:sp>
          <p:nvSpPr>
            <p:cNvPr id="8" name="Diamond 7"/>
            <p:cNvSpPr/>
            <p:nvPr/>
          </p:nvSpPr>
          <p:spPr>
            <a:xfrm>
              <a:off x="7527884" y="-1490813"/>
              <a:ext cx="2999118" cy="2981625"/>
            </a:xfrm>
            <a:prstGeom prst="diamond">
              <a:avLst/>
            </a:prstGeom>
            <a:solidFill>
              <a:srgbClr val="E7A3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Diamond 6"/>
            <p:cNvSpPr/>
            <p:nvPr/>
          </p:nvSpPr>
          <p:spPr>
            <a:xfrm>
              <a:off x="9648546" y="-1181657"/>
              <a:ext cx="2187143" cy="2174386"/>
            </a:xfrm>
            <a:prstGeom prst="diamond">
              <a:avLst/>
            </a:prstGeom>
            <a:solidFill>
              <a:srgbClr val="FDC3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9" name="Diamond 8"/>
            <p:cNvSpPr/>
            <p:nvPr/>
          </p:nvSpPr>
          <p:spPr>
            <a:xfrm>
              <a:off x="6499016" y="-1115564"/>
              <a:ext cx="2120662" cy="2108293"/>
            </a:xfrm>
            <a:prstGeom prst="diamond">
              <a:avLst/>
            </a:prstGeom>
            <a:solidFill>
              <a:srgbClr val="EDC9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92014" y="3553065"/>
            <a:ext cx="6096000" cy="867772"/>
          </a:xfrm>
          <a:noFill/>
          <a:ln>
            <a:noFill/>
          </a:ln>
        </p:spPr>
        <p:txBody>
          <a:bodyPr>
            <a:noAutofit/>
          </a:bodyPr>
          <a:lstStyle/>
          <a:p>
            <a:r>
              <a:rPr lang="id-ID" dirty="0" smtClean="0">
                <a:latin typeface="Gill Sans" charset="0"/>
                <a:ea typeface="Gill Sans" charset="0"/>
                <a:cs typeface="Gill Sans" charset="0"/>
              </a:rPr>
              <a:t>NRH </a:t>
            </a:r>
            <a:r>
              <a:rPr lang="id-ID" dirty="0" err="1" smtClean="0">
                <a:latin typeface="Gill Sans" charset="0"/>
                <a:ea typeface="Gill Sans" charset="0"/>
                <a:cs typeface="Gill Sans" charset="0"/>
              </a:rPr>
              <a:t>Language</a:t>
            </a:r>
            <a:r>
              <a:rPr lang="id-ID" dirty="0" smtClean="0">
                <a:latin typeface="Gill Sans" charset="0"/>
                <a:ea typeface="Gill Sans" charset="0"/>
                <a:cs typeface="Gill Sans" charset="0"/>
              </a:rPr>
              <a:t> Center :  Aplikasi </a:t>
            </a:r>
            <a:r>
              <a:rPr lang="id-ID" dirty="0" err="1" smtClean="0">
                <a:latin typeface="Gill Sans" charset="0"/>
                <a:ea typeface="Gill Sans" charset="0"/>
                <a:cs typeface="Gill Sans" charset="0"/>
              </a:rPr>
              <a:t>E-Learning</a:t>
            </a:r>
            <a:r>
              <a:rPr lang="id-ID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endParaRPr lang="id-ID" dirty="0" smtClean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id-ID" dirty="0" smtClean="0">
                <a:latin typeface="Gill Sans" charset="0"/>
                <a:ea typeface="Gill Sans" charset="0"/>
                <a:cs typeface="Gill Sans" charset="0"/>
              </a:rPr>
              <a:t>untuk </a:t>
            </a:r>
            <a:r>
              <a:rPr lang="id-ID" dirty="0" smtClean="0">
                <a:latin typeface="Gill Sans" charset="0"/>
                <a:ea typeface="Gill Sans" charset="0"/>
                <a:cs typeface="Gill Sans" charset="0"/>
              </a:rPr>
              <a:t>Bahasa Perancis</a:t>
            </a:r>
            <a:endParaRPr lang="id-ID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8" name="Diamond 17"/>
          <p:cNvSpPr/>
          <p:nvPr/>
        </p:nvSpPr>
        <p:spPr>
          <a:xfrm>
            <a:off x="7527884" y="5461651"/>
            <a:ext cx="2999118" cy="2981625"/>
          </a:xfrm>
          <a:prstGeom prst="diamond">
            <a:avLst/>
          </a:prstGeom>
          <a:solidFill>
            <a:srgbClr val="E7A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Diamond 18"/>
          <p:cNvSpPr/>
          <p:nvPr/>
        </p:nvSpPr>
        <p:spPr>
          <a:xfrm>
            <a:off x="9648546" y="5770807"/>
            <a:ext cx="2187143" cy="2174386"/>
          </a:xfrm>
          <a:prstGeom prst="diamond">
            <a:avLst/>
          </a:prstGeom>
          <a:solidFill>
            <a:srgbClr val="FDC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Diamond 19"/>
          <p:cNvSpPr/>
          <p:nvPr/>
        </p:nvSpPr>
        <p:spPr>
          <a:xfrm>
            <a:off x="6499016" y="5836900"/>
            <a:ext cx="2120662" cy="2108293"/>
          </a:xfrm>
          <a:prstGeom prst="diamond">
            <a:avLst/>
          </a:prstGeom>
          <a:solidFill>
            <a:srgbClr val="ED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29430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A9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gular Pentagon 2"/>
          <p:cNvSpPr/>
          <p:nvPr/>
        </p:nvSpPr>
        <p:spPr>
          <a:xfrm>
            <a:off x="4182534" y="1507065"/>
            <a:ext cx="3335866" cy="3177015"/>
          </a:xfrm>
          <a:prstGeom prst="pent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4400"/>
          </a:p>
        </p:txBody>
      </p:sp>
      <p:sp>
        <p:nvSpPr>
          <p:cNvPr id="4" name="TextBox 3"/>
          <p:cNvSpPr txBox="1"/>
          <p:nvPr/>
        </p:nvSpPr>
        <p:spPr>
          <a:xfrm>
            <a:off x="4597400" y="2539324"/>
            <a:ext cx="25061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400" dirty="0" smtClean="0">
                <a:latin typeface="Lemon/Milk" charset="0"/>
                <a:ea typeface="Lemon/Milk" charset="0"/>
                <a:cs typeface="Lemon/Milk" charset="0"/>
              </a:rPr>
              <a:t>TERIMA KASIH</a:t>
            </a:r>
            <a:endParaRPr lang="id-ID" sz="4400" dirty="0">
              <a:latin typeface="Lemon/Milk" charset="0"/>
              <a:ea typeface="Lemon/Milk" charset="0"/>
              <a:cs typeface="Lemon/Mil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18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ED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" name="Group 4"/>
          <p:cNvGrpSpPr/>
          <p:nvPr/>
        </p:nvGrpSpPr>
        <p:grpSpPr>
          <a:xfrm>
            <a:off x="7518400" y="1244600"/>
            <a:ext cx="3251200" cy="4368800"/>
            <a:chOff x="7528560" y="1021080"/>
            <a:chExt cx="3251200" cy="43688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28560" y="1021080"/>
              <a:ext cx="3251200" cy="3251200"/>
            </a:xfrm>
            <a:prstGeom prst="rect">
              <a:avLst/>
            </a:prstGeom>
          </p:spPr>
        </p:pic>
        <p:sp>
          <p:nvSpPr>
            <p:cNvPr id="4" name="Title 1"/>
            <p:cNvSpPr txBox="1">
              <a:spLocks/>
            </p:cNvSpPr>
            <p:nvPr/>
          </p:nvSpPr>
          <p:spPr>
            <a:xfrm>
              <a:off x="7528560" y="4714240"/>
              <a:ext cx="3251199" cy="675640"/>
            </a:xfrm>
            <a:prstGeom prst="rect">
              <a:avLst/>
            </a:prstGeom>
          </p:spPr>
          <p:txBody>
            <a:bodyPr>
              <a:normAutofit fontScale="975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id-ID" dirty="0" smtClean="0">
                  <a:latin typeface="Lemon/Milk" charset="0"/>
                  <a:ea typeface="Lemon/Milk" charset="0"/>
                  <a:cs typeface="Lemon/Milk" charset="0"/>
                </a:rPr>
                <a:t>OUTLINE</a:t>
              </a:r>
              <a:endParaRPr lang="id-ID" dirty="0">
                <a:latin typeface="Lemon/Milk" charset="0"/>
                <a:ea typeface="Lemon/Milk" charset="0"/>
                <a:cs typeface="Lemon/Milk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60400" y="2750739"/>
            <a:ext cx="3064933" cy="461665"/>
            <a:chOff x="660400" y="787400"/>
            <a:chExt cx="3064933" cy="461665"/>
          </a:xfrm>
        </p:grpSpPr>
        <p:sp>
          <p:nvSpPr>
            <p:cNvPr id="8" name="Chevron 7"/>
            <p:cNvSpPr/>
            <p:nvPr/>
          </p:nvSpPr>
          <p:spPr>
            <a:xfrm>
              <a:off x="660400" y="787400"/>
              <a:ext cx="457200" cy="457200"/>
            </a:xfrm>
            <a:prstGeom prst="chevron">
              <a:avLst/>
            </a:prstGeom>
            <a:solidFill>
              <a:srgbClr val="AAAA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17600" y="787400"/>
              <a:ext cx="2607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400" i="1" dirty="0" err="1" smtClean="0">
                  <a:latin typeface="Gill Sans" charset="0"/>
                  <a:ea typeface="Gill Sans" charset="0"/>
                  <a:cs typeface="Gill Sans" charset="0"/>
                </a:rPr>
                <a:t>Timeline</a:t>
              </a:r>
              <a:endParaRPr lang="id-ID" sz="240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60400" y="1447800"/>
            <a:ext cx="3522133" cy="461665"/>
            <a:chOff x="660400" y="787400"/>
            <a:chExt cx="3522133" cy="461665"/>
          </a:xfrm>
        </p:grpSpPr>
        <p:sp>
          <p:nvSpPr>
            <p:cNvPr id="12" name="Chevron 11"/>
            <p:cNvSpPr/>
            <p:nvPr/>
          </p:nvSpPr>
          <p:spPr>
            <a:xfrm>
              <a:off x="660400" y="787400"/>
              <a:ext cx="457200" cy="457200"/>
            </a:xfrm>
            <a:prstGeom prst="chevron">
              <a:avLst/>
            </a:prstGeom>
            <a:solidFill>
              <a:srgbClr val="EDC9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117600" y="787400"/>
              <a:ext cx="30649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400" i="1" dirty="0" smtClean="0">
                  <a:latin typeface="Gill Sans" charset="0"/>
                  <a:ea typeface="Gill Sans" charset="0"/>
                  <a:cs typeface="Gill Sans" charset="0"/>
                </a:rPr>
                <a:t>Project </a:t>
              </a:r>
              <a:r>
                <a:rPr lang="id-ID" sz="2400" i="1" dirty="0" err="1" smtClean="0">
                  <a:latin typeface="Gill Sans" charset="0"/>
                  <a:ea typeface="Gill Sans" charset="0"/>
                  <a:cs typeface="Gill Sans" charset="0"/>
                </a:rPr>
                <a:t>Deliverables</a:t>
              </a:r>
              <a:endParaRPr lang="id-ID" sz="2400" i="1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60400" y="2101502"/>
            <a:ext cx="4470400" cy="461665"/>
            <a:chOff x="660400" y="787400"/>
            <a:chExt cx="4470400" cy="461665"/>
          </a:xfrm>
        </p:grpSpPr>
        <p:sp>
          <p:nvSpPr>
            <p:cNvPr id="15" name="Chevron 14"/>
            <p:cNvSpPr/>
            <p:nvPr/>
          </p:nvSpPr>
          <p:spPr>
            <a:xfrm>
              <a:off x="660400" y="787400"/>
              <a:ext cx="457200" cy="457200"/>
            </a:xfrm>
            <a:prstGeom prst="chevron">
              <a:avLst/>
            </a:prstGeom>
            <a:solidFill>
              <a:srgbClr val="FDC3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17600" y="787400"/>
              <a:ext cx="4013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400" dirty="0" smtClean="0">
                  <a:latin typeface="Gill Sans" charset="0"/>
                  <a:ea typeface="Gill Sans" charset="0"/>
                  <a:cs typeface="Gill Sans" charset="0"/>
                </a:rPr>
                <a:t>Lingkup Proyek</a:t>
              </a:r>
              <a:endParaRPr lang="id-ID" sz="24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0400" y="782935"/>
            <a:ext cx="3064933" cy="461665"/>
            <a:chOff x="660400" y="787400"/>
            <a:chExt cx="3064933" cy="461665"/>
          </a:xfrm>
        </p:grpSpPr>
        <p:sp>
          <p:nvSpPr>
            <p:cNvPr id="18" name="Chevron 17"/>
            <p:cNvSpPr/>
            <p:nvPr/>
          </p:nvSpPr>
          <p:spPr>
            <a:xfrm>
              <a:off x="660400" y="787400"/>
              <a:ext cx="457200" cy="457200"/>
            </a:xfrm>
            <a:prstGeom prst="chevron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17600" y="787400"/>
              <a:ext cx="2607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400" dirty="0" smtClean="0">
                  <a:latin typeface="Gill Sans" charset="0"/>
                  <a:ea typeface="Gill Sans" charset="0"/>
                  <a:cs typeface="Gill Sans" charset="0"/>
                </a:rPr>
                <a:t>Project </a:t>
              </a:r>
              <a:r>
                <a:rPr lang="id-ID" sz="2400" dirty="0" err="1" smtClean="0">
                  <a:latin typeface="Gill Sans" charset="0"/>
                  <a:ea typeface="Gill Sans" charset="0"/>
                  <a:cs typeface="Gill Sans" charset="0"/>
                </a:rPr>
                <a:t>Summary</a:t>
              </a:r>
              <a:endParaRPr lang="id-ID" sz="24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60400" y="3395511"/>
            <a:ext cx="3064933" cy="461665"/>
            <a:chOff x="660400" y="787400"/>
            <a:chExt cx="3064933" cy="461665"/>
          </a:xfrm>
        </p:grpSpPr>
        <p:sp>
          <p:nvSpPr>
            <p:cNvPr id="21" name="Chevron 20"/>
            <p:cNvSpPr/>
            <p:nvPr/>
          </p:nvSpPr>
          <p:spPr>
            <a:xfrm>
              <a:off x="660400" y="787400"/>
              <a:ext cx="457200" cy="457200"/>
            </a:xfrm>
            <a:prstGeom prst="chevron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117600" y="787400"/>
              <a:ext cx="2607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400" dirty="0" smtClean="0">
                  <a:latin typeface="Gill Sans" charset="0"/>
                  <a:ea typeface="Gill Sans" charset="0"/>
                  <a:cs typeface="Gill Sans" charset="0"/>
                </a:rPr>
                <a:t>Biaya Proyek</a:t>
              </a:r>
              <a:endParaRPr lang="id-ID" sz="24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60400" y="4035818"/>
            <a:ext cx="3064933" cy="461665"/>
            <a:chOff x="660400" y="787400"/>
            <a:chExt cx="3064933" cy="461665"/>
          </a:xfrm>
        </p:grpSpPr>
        <p:sp>
          <p:nvSpPr>
            <p:cNvPr id="24" name="Chevron 23"/>
            <p:cNvSpPr/>
            <p:nvPr/>
          </p:nvSpPr>
          <p:spPr>
            <a:xfrm>
              <a:off x="660400" y="787400"/>
              <a:ext cx="457200" cy="457200"/>
            </a:xfrm>
            <a:prstGeom prst="chevron">
              <a:avLst/>
            </a:prstGeom>
            <a:solidFill>
              <a:srgbClr val="EDC9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117600" y="787400"/>
              <a:ext cx="2607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400" dirty="0" smtClean="0">
                  <a:latin typeface="Gill Sans" charset="0"/>
                  <a:ea typeface="Gill Sans" charset="0"/>
                  <a:cs typeface="Gill Sans" charset="0"/>
                </a:rPr>
                <a:t>Risiko Proyek</a:t>
              </a:r>
              <a:endParaRPr lang="id-ID" sz="24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60400" y="4671660"/>
            <a:ext cx="3064933" cy="461665"/>
            <a:chOff x="660400" y="787400"/>
            <a:chExt cx="3064933" cy="461665"/>
          </a:xfrm>
        </p:grpSpPr>
        <p:sp>
          <p:nvSpPr>
            <p:cNvPr id="27" name="Chevron 26"/>
            <p:cNvSpPr/>
            <p:nvPr/>
          </p:nvSpPr>
          <p:spPr>
            <a:xfrm>
              <a:off x="660400" y="787400"/>
              <a:ext cx="457200" cy="457200"/>
            </a:xfrm>
            <a:prstGeom prst="chevron">
              <a:avLst/>
            </a:prstGeom>
            <a:solidFill>
              <a:srgbClr val="FDC3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117600" y="787400"/>
              <a:ext cx="2607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400" dirty="0" smtClean="0">
                  <a:latin typeface="Gill Sans" charset="0"/>
                  <a:ea typeface="Gill Sans" charset="0"/>
                  <a:cs typeface="Gill Sans" charset="0"/>
                </a:rPr>
                <a:t>Kualitas Proyek</a:t>
              </a:r>
              <a:endParaRPr lang="id-ID" sz="24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60400" y="5303037"/>
            <a:ext cx="3064933" cy="461665"/>
            <a:chOff x="660400" y="787400"/>
            <a:chExt cx="3064933" cy="461665"/>
          </a:xfrm>
        </p:grpSpPr>
        <p:sp>
          <p:nvSpPr>
            <p:cNvPr id="30" name="Chevron 29"/>
            <p:cNvSpPr/>
            <p:nvPr/>
          </p:nvSpPr>
          <p:spPr>
            <a:xfrm>
              <a:off x="660400" y="787400"/>
              <a:ext cx="457200" cy="457200"/>
            </a:xfrm>
            <a:prstGeom prst="chevron">
              <a:avLst/>
            </a:prstGeom>
            <a:solidFill>
              <a:srgbClr val="AAAA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117600" y="787400"/>
              <a:ext cx="26077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400" dirty="0" smtClean="0">
                  <a:latin typeface="Gill Sans" charset="0"/>
                  <a:ea typeface="Gill Sans" charset="0"/>
                  <a:cs typeface="Gill Sans" charset="0"/>
                </a:rPr>
                <a:t>Pengujian Proyek</a:t>
              </a:r>
              <a:endParaRPr lang="id-ID" sz="24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6323308"/>
            <a:ext cx="12192000" cy="534692"/>
          </a:xfrm>
          <a:prstGeom prst="rect">
            <a:avLst/>
          </a:prstGeom>
          <a:solidFill>
            <a:srgbClr val="FF9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2192000" cy="924560"/>
            <a:chOff x="650240" y="2722880"/>
            <a:chExt cx="12192000" cy="924560"/>
          </a:xfrm>
        </p:grpSpPr>
        <p:sp>
          <p:nvSpPr>
            <p:cNvPr id="8" name="Chevron 7"/>
            <p:cNvSpPr/>
            <p:nvPr/>
          </p:nvSpPr>
          <p:spPr>
            <a:xfrm>
              <a:off x="650240" y="2722880"/>
              <a:ext cx="9906000" cy="914400"/>
            </a:xfrm>
            <a:prstGeom prst="chevron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9" name="Chevron 8"/>
            <p:cNvSpPr/>
            <p:nvPr/>
          </p:nvSpPr>
          <p:spPr>
            <a:xfrm>
              <a:off x="10403840" y="2733040"/>
              <a:ext cx="914400" cy="914400"/>
            </a:xfrm>
            <a:prstGeom prst="chevron">
              <a:avLst/>
            </a:prstGeom>
            <a:solidFill>
              <a:srgbClr val="EDC9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0" name="Chevron 9"/>
            <p:cNvSpPr/>
            <p:nvPr/>
          </p:nvSpPr>
          <p:spPr>
            <a:xfrm>
              <a:off x="11165840" y="2722880"/>
              <a:ext cx="914400" cy="914400"/>
            </a:xfrm>
            <a:prstGeom prst="chevron">
              <a:avLst/>
            </a:prstGeom>
            <a:solidFill>
              <a:srgbClr val="FDC3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Chevron 12"/>
            <p:cNvSpPr/>
            <p:nvPr/>
          </p:nvSpPr>
          <p:spPr>
            <a:xfrm>
              <a:off x="11927840" y="2733040"/>
              <a:ext cx="914400" cy="914400"/>
            </a:xfrm>
            <a:prstGeom prst="chevron">
              <a:avLst/>
            </a:prstGeom>
            <a:solidFill>
              <a:srgbClr val="AAAA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678940" y="2795360"/>
              <a:ext cx="7848600" cy="769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4400" dirty="0" smtClean="0">
                  <a:latin typeface="Lemon/Milk" charset="0"/>
                  <a:ea typeface="Lemon/Milk" charset="0"/>
                  <a:cs typeface="Lemon/Milk" charset="0"/>
                </a:rPr>
                <a:t>PROJECT SUMMARY</a:t>
              </a:r>
              <a:endParaRPr lang="id-ID" sz="4400" dirty="0">
                <a:latin typeface="Lemon/Milk" charset="0"/>
                <a:ea typeface="Lemon/Milk" charset="0"/>
                <a:cs typeface="Lemon/Milk" charset="0"/>
              </a:endParaRPr>
            </a:p>
          </p:txBody>
        </p:sp>
      </p:grpSp>
      <p:sp>
        <p:nvSpPr>
          <p:cNvPr id="33" name="Notched Right Arrow 32"/>
          <p:cNvSpPr/>
          <p:nvPr/>
        </p:nvSpPr>
        <p:spPr>
          <a:xfrm>
            <a:off x="2350936" y="4232598"/>
            <a:ext cx="5540994" cy="1142393"/>
          </a:xfrm>
          <a:prstGeom prst="notchedRightArrow">
            <a:avLst/>
          </a:prstGeom>
          <a:solidFill>
            <a:srgbClr val="ED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 smtClean="0">
                <a:solidFill>
                  <a:schemeClr val="tx1"/>
                </a:solidFill>
              </a:rPr>
              <a:t>Mendapat dukungan dari </a:t>
            </a:r>
          </a:p>
          <a:p>
            <a:pPr algn="ctr"/>
            <a:r>
              <a:rPr lang="id-ID" dirty="0" err="1" smtClean="0">
                <a:solidFill>
                  <a:schemeClr val="tx1"/>
                </a:solidFill>
              </a:rPr>
              <a:t>Kemendikbud</a:t>
            </a:r>
            <a:r>
              <a:rPr lang="id-ID" dirty="0" smtClean="0">
                <a:solidFill>
                  <a:schemeClr val="tx1"/>
                </a:solidFill>
              </a:rPr>
              <a:t> RI dan Kedutaan Prancis</a:t>
            </a:r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32" name="Notched Right Arrow 31"/>
          <p:cNvSpPr/>
          <p:nvPr/>
        </p:nvSpPr>
        <p:spPr>
          <a:xfrm>
            <a:off x="2649271" y="2939521"/>
            <a:ext cx="5242659" cy="1275540"/>
          </a:xfrm>
          <a:prstGeom prst="notchedRightArrow">
            <a:avLst/>
          </a:prstGeom>
          <a:solidFill>
            <a:srgbClr val="ED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 smtClean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rPr>
              <a:t>Kebutuhan akan media </a:t>
            </a:r>
          </a:p>
          <a:p>
            <a:pPr algn="ctr"/>
            <a:r>
              <a:rPr lang="id-ID" dirty="0" smtClean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rPr>
              <a:t>pembelajaran yang atraktif</a:t>
            </a:r>
            <a:endParaRPr lang="id-ID" dirty="0">
              <a:solidFill>
                <a:schemeClr val="tx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8" name="Notched Right Arrow 27"/>
          <p:cNvSpPr/>
          <p:nvPr/>
        </p:nvSpPr>
        <p:spPr>
          <a:xfrm>
            <a:off x="2248714" y="1742062"/>
            <a:ext cx="5540994" cy="1179923"/>
          </a:xfrm>
          <a:prstGeom prst="notchedRightArrow">
            <a:avLst/>
          </a:prstGeom>
          <a:solidFill>
            <a:srgbClr val="ED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 smtClean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rPr>
              <a:t>Meningkatnya kebutuhan </a:t>
            </a:r>
          </a:p>
          <a:p>
            <a:pPr algn="ctr"/>
            <a:r>
              <a:rPr lang="id-ID" dirty="0" smtClean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rPr>
              <a:t>untuk belajar Bahasa Perancis</a:t>
            </a:r>
            <a:endParaRPr lang="id-ID" dirty="0">
              <a:solidFill>
                <a:schemeClr val="tx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724785" y="2040315"/>
            <a:ext cx="3047859" cy="3047859"/>
            <a:chOff x="592666" y="1831351"/>
            <a:chExt cx="1947333" cy="1947333"/>
          </a:xfrm>
        </p:grpSpPr>
        <p:sp>
          <p:nvSpPr>
            <p:cNvPr id="7" name="Oval 6"/>
            <p:cNvSpPr/>
            <p:nvPr/>
          </p:nvSpPr>
          <p:spPr>
            <a:xfrm>
              <a:off x="592666" y="1831351"/>
              <a:ext cx="1947333" cy="1947333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FF9A9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77332" y="2577919"/>
              <a:ext cx="1778000" cy="530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2400" dirty="0" smtClean="0">
                  <a:latin typeface="Gill Sans" charset="0"/>
                  <a:ea typeface="Gill Sans" charset="0"/>
                  <a:cs typeface="Gill Sans" charset="0"/>
                </a:rPr>
                <a:t>NRH </a:t>
              </a:r>
              <a:r>
                <a:rPr lang="id-ID" sz="2400" dirty="0" err="1" smtClean="0">
                  <a:latin typeface="Gill Sans" charset="0"/>
                  <a:ea typeface="Gill Sans" charset="0"/>
                  <a:cs typeface="Gill Sans" charset="0"/>
                </a:rPr>
                <a:t>Language</a:t>
              </a:r>
              <a:endParaRPr lang="id-ID" sz="2400" dirty="0" smtClean="0">
                <a:latin typeface="Gill Sans" charset="0"/>
                <a:ea typeface="Gill Sans" charset="0"/>
                <a:cs typeface="Gill Sans" charset="0"/>
              </a:endParaRPr>
            </a:p>
            <a:p>
              <a:pPr algn="ctr"/>
              <a:r>
                <a:rPr lang="id-ID" sz="2400" dirty="0" smtClean="0">
                  <a:latin typeface="Gill Sans" charset="0"/>
                  <a:ea typeface="Gill Sans" charset="0"/>
                  <a:cs typeface="Gill Sans" charset="0"/>
                </a:rPr>
                <a:t>Center</a:t>
              </a:r>
              <a:endParaRPr lang="id-ID" sz="24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650059" y="1862717"/>
            <a:ext cx="3251200" cy="3251200"/>
            <a:chOff x="8483600" y="1645064"/>
            <a:chExt cx="3251200" cy="32512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83600" y="1645064"/>
              <a:ext cx="3251200" cy="3251200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59545" y="2805016"/>
              <a:ext cx="1069488" cy="802116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520578" y="2180195"/>
              <a:ext cx="1147422" cy="470291"/>
            </a:xfrm>
            <a:prstGeom prst="rect">
              <a:avLst/>
            </a:prstGeom>
          </p:spPr>
        </p:pic>
      </p:grpSp>
      <p:grpSp>
        <p:nvGrpSpPr>
          <p:cNvPr id="40" name="Group 39"/>
          <p:cNvGrpSpPr/>
          <p:nvPr/>
        </p:nvGrpSpPr>
        <p:grpSpPr>
          <a:xfrm>
            <a:off x="2601052" y="1562671"/>
            <a:ext cx="4573940" cy="2000073"/>
            <a:chOff x="2601052" y="1562671"/>
            <a:chExt cx="4573940" cy="2000073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01052" y="1562671"/>
              <a:ext cx="2000073" cy="2000073"/>
            </a:xfrm>
            <a:prstGeom prst="rect">
              <a:avLst/>
            </a:prstGeom>
          </p:spPr>
        </p:pic>
        <p:sp>
          <p:nvSpPr>
            <p:cNvPr id="38" name="TextBox 37"/>
            <p:cNvSpPr txBox="1"/>
            <p:nvPr/>
          </p:nvSpPr>
          <p:spPr>
            <a:xfrm>
              <a:off x="4601125" y="2191459"/>
              <a:ext cx="257386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3200" dirty="0" smtClean="0">
                  <a:latin typeface="Gill Sans" charset="0"/>
                  <a:ea typeface="Gill Sans" charset="0"/>
                  <a:cs typeface="Gill Sans" charset="0"/>
                </a:rPr>
                <a:t>April 2016</a:t>
              </a:r>
              <a:endParaRPr lang="id-ID" sz="32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2649271" y="3562744"/>
            <a:ext cx="4525721" cy="1622611"/>
            <a:chOff x="2649271" y="3562744"/>
            <a:chExt cx="4525721" cy="1622611"/>
          </a:xfrm>
        </p:grpSpPr>
        <p:sp>
          <p:nvSpPr>
            <p:cNvPr id="39" name="TextBox 38"/>
            <p:cNvSpPr txBox="1"/>
            <p:nvPr/>
          </p:nvSpPr>
          <p:spPr>
            <a:xfrm>
              <a:off x="4601125" y="4054773"/>
              <a:ext cx="257386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3200" dirty="0" smtClean="0">
                  <a:latin typeface="Gill Sans" charset="0"/>
                  <a:ea typeface="Gill Sans" charset="0"/>
                  <a:cs typeface="Gill Sans" charset="0"/>
                </a:rPr>
                <a:t>Rp150.000,-</a:t>
              </a:r>
              <a:endParaRPr lang="id-ID" sz="32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649271" y="3562744"/>
              <a:ext cx="1622611" cy="16226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6221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32" grpId="0" animBg="1"/>
      <p:bldP spid="32" grpId="1" animBg="1"/>
      <p:bldP spid="28" grpId="0" animBg="1"/>
      <p:bldP spid="28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hevron 13"/>
          <p:cNvSpPr/>
          <p:nvPr/>
        </p:nvSpPr>
        <p:spPr>
          <a:xfrm>
            <a:off x="0" y="10160"/>
            <a:ext cx="914400" cy="914400"/>
          </a:xfrm>
          <a:prstGeom prst="chevron">
            <a:avLst/>
          </a:prstGeom>
          <a:solidFill>
            <a:srgbClr val="FF9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5" name="Chevron 14"/>
          <p:cNvSpPr/>
          <p:nvPr/>
        </p:nvSpPr>
        <p:spPr>
          <a:xfrm>
            <a:off x="660400" y="0"/>
            <a:ext cx="10170160" cy="914400"/>
          </a:xfrm>
          <a:prstGeom prst="chevron">
            <a:avLst/>
          </a:prstGeom>
          <a:solidFill>
            <a:srgbClr val="ED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6" name="Chevron 15"/>
          <p:cNvSpPr/>
          <p:nvPr/>
        </p:nvSpPr>
        <p:spPr>
          <a:xfrm>
            <a:off x="10566400" y="-10160"/>
            <a:ext cx="914400" cy="914400"/>
          </a:xfrm>
          <a:prstGeom prst="chevron">
            <a:avLst/>
          </a:prstGeom>
          <a:solidFill>
            <a:srgbClr val="FDC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7" name="Chevron 16"/>
          <p:cNvSpPr/>
          <p:nvPr/>
        </p:nvSpPr>
        <p:spPr>
          <a:xfrm>
            <a:off x="11267440" y="0"/>
            <a:ext cx="914400" cy="914400"/>
          </a:xfrm>
          <a:prstGeom prst="chevron">
            <a:avLst/>
          </a:prstGeom>
          <a:solidFill>
            <a:srgbClr val="AAAA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86000" y="62319"/>
            <a:ext cx="76098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400" dirty="0" smtClean="0">
                <a:latin typeface="Lemon/Milk" charset="0"/>
                <a:ea typeface="Lemon/Milk" charset="0"/>
                <a:cs typeface="Lemon/Milk" charset="0"/>
              </a:rPr>
              <a:t>PROJECT DELIVERABLES</a:t>
            </a:r>
            <a:endParaRPr lang="id-ID" sz="4400" dirty="0">
              <a:latin typeface="Lemon/Milk" charset="0"/>
              <a:ea typeface="Lemon/Milk" charset="0"/>
              <a:cs typeface="Lemon/Milk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10160" y="6323308"/>
            <a:ext cx="12192000" cy="534692"/>
          </a:xfrm>
          <a:prstGeom prst="rect">
            <a:avLst/>
          </a:prstGeom>
          <a:solidFill>
            <a:srgbClr val="ED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Preparation 3"/>
          <p:cNvSpPr/>
          <p:nvPr/>
        </p:nvSpPr>
        <p:spPr>
          <a:xfrm>
            <a:off x="2286000" y="1386356"/>
            <a:ext cx="2468880" cy="2080260"/>
          </a:xfrm>
          <a:prstGeom prst="flowChartPreparation">
            <a:avLst/>
          </a:prstGeom>
          <a:solidFill>
            <a:srgbClr val="FF9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i="1" dirty="0">
              <a:solidFill>
                <a:schemeClr val="tx1"/>
              </a:solidFill>
            </a:endParaRPr>
          </a:p>
        </p:txBody>
      </p:sp>
      <p:sp>
        <p:nvSpPr>
          <p:cNvPr id="20" name="Preparation 19"/>
          <p:cNvSpPr/>
          <p:nvPr/>
        </p:nvSpPr>
        <p:spPr>
          <a:xfrm>
            <a:off x="2286000" y="3781253"/>
            <a:ext cx="2468880" cy="2080260"/>
          </a:xfrm>
          <a:prstGeom prst="flowChartPreparation">
            <a:avLst/>
          </a:prstGeom>
          <a:solidFill>
            <a:srgbClr val="FDC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21" name="Preparation 20"/>
          <p:cNvSpPr/>
          <p:nvPr/>
        </p:nvSpPr>
        <p:spPr>
          <a:xfrm>
            <a:off x="4564380" y="2583805"/>
            <a:ext cx="2468880" cy="2080260"/>
          </a:xfrm>
          <a:prstGeom prst="flowChartPreparation">
            <a:avLst/>
          </a:prstGeom>
          <a:solidFill>
            <a:srgbClr val="AAAA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 smtClean="0">
                <a:solidFill>
                  <a:schemeClr val="tx1"/>
                </a:solidFill>
              </a:rPr>
              <a:t>Dokumentasi pengerjaan proyek</a:t>
            </a:r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22" name="Preparation 21"/>
          <p:cNvSpPr/>
          <p:nvPr/>
        </p:nvSpPr>
        <p:spPr>
          <a:xfrm>
            <a:off x="6842760" y="1386356"/>
            <a:ext cx="2468880" cy="2080260"/>
          </a:xfrm>
          <a:prstGeom prst="flowChartPreparation">
            <a:avLst/>
          </a:prstGeom>
          <a:solidFill>
            <a:srgbClr val="FDC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 smtClean="0">
                <a:solidFill>
                  <a:schemeClr val="tx1"/>
                </a:solidFill>
              </a:rPr>
              <a:t>Dokumen </a:t>
            </a:r>
            <a:r>
              <a:rPr lang="id-ID" dirty="0">
                <a:solidFill>
                  <a:schemeClr val="tx1"/>
                </a:solidFill>
              </a:rPr>
              <a:t>p</a:t>
            </a:r>
            <a:r>
              <a:rPr lang="id-ID" dirty="0" smtClean="0">
                <a:solidFill>
                  <a:schemeClr val="tx1"/>
                </a:solidFill>
              </a:rPr>
              <a:t>enutupan proyek</a:t>
            </a:r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23" name="Preparation 22"/>
          <p:cNvSpPr/>
          <p:nvPr/>
        </p:nvSpPr>
        <p:spPr>
          <a:xfrm>
            <a:off x="6842760" y="3781253"/>
            <a:ext cx="2468880" cy="2080260"/>
          </a:xfrm>
          <a:prstGeom prst="flowChartPreparation">
            <a:avLst/>
          </a:prstGeom>
          <a:solidFill>
            <a:srgbClr val="FF9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 smtClean="0">
                <a:solidFill>
                  <a:schemeClr val="tx1"/>
                </a:solidFill>
              </a:rPr>
              <a:t>Dokumen pengendalian proyek</a:t>
            </a:r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98521" y="1973478"/>
            <a:ext cx="1643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i="1" dirty="0"/>
              <a:t>Project </a:t>
            </a:r>
            <a:r>
              <a:rPr lang="id-ID" i="1" dirty="0" err="1"/>
              <a:t>Charter</a:t>
            </a:r>
            <a:r>
              <a:rPr lang="id-ID" dirty="0"/>
              <a:t> dan Dokumen Analisis Sistem</a:t>
            </a:r>
            <a:endParaRPr lang="id-ID" i="1" dirty="0"/>
          </a:p>
          <a:p>
            <a:pPr algn="ctr"/>
            <a:endParaRPr lang="id-ID" dirty="0"/>
          </a:p>
        </p:txBody>
      </p:sp>
      <p:sp>
        <p:nvSpPr>
          <p:cNvPr id="24" name="TextBox 23"/>
          <p:cNvSpPr txBox="1"/>
          <p:nvPr/>
        </p:nvSpPr>
        <p:spPr>
          <a:xfrm>
            <a:off x="2365318" y="4433297"/>
            <a:ext cx="23102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dirty="0" smtClean="0"/>
              <a:t>Rencana pengerjaan dan perancangan aplikasi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48260" y="0"/>
            <a:ext cx="12240260" cy="914400"/>
            <a:chOff x="-48260" y="3048000"/>
            <a:chExt cx="12240260" cy="914400"/>
          </a:xfrm>
        </p:grpSpPr>
        <p:sp>
          <p:nvSpPr>
            <p:cNvPr id="9" name="Chevron 8"/>
            <p:cNvSpPr/>
            <p:nvPr/>
          </p:nvSpPr>
          <p:spPr>
            <a:xfrm>
              <a:off x="-48260" y="3048000"/>
              <a:ext cx="914400" cy="914400"/>
            </a:xfrm>
            <a:prstGeom prst="chevron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0" name="Chevron 9"/>
            <p:cNvSpPr/>
            <p:nvPr/>
          </p:nvSpPr>
          <p:spPr>
            <a:xfrm>
              <a:off x="11277600" y="3048000"/>
              <a:ext cx="914400" cy="914400"/>
            </a:xfrm>
            <a:prstGeom prst="chevron">
              <a:avLst/>
            </a:prstGeom>
            <a:solidFill>
              <a:srgbClr val="AAAA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Chevron 11"/>
            <p:cNvSpPr/>
            <p:nvPr/>
          </p:nvSpPr>
          <p:spPr>
            <a:xfrm>
              <a:off x="1341120" y="3048000"/>
              <a:ext cx="10210800" cy="914400"/>
            </a:xfrm>
            <a:prstGeom prst="chevron">
              <a:avLst/>
            </a:prstGeom>
            <a:solidFill>
              <a:srgbClr val="FDC3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Chevron 12"/>
            <p:cNvSpPr/>
            <p:nvPr/>
          </p:nvSpPr>
          <p:spPr>
            <a:xfrm>
              <a:off x="640080" y="3048000"/>
              <a:ext cx="914400" cy="914400"/>
            </a:xfrm>
            <a:prstGeom prst="chevron">
              <a:avLst/>
            </a:prstGeom>
            <a:solidFill>
              <a:srgbClr val="EDC9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2291080" y="3120479"/>
              <a:ext cx="760984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4400" dirty="0" smtClean="0">
                  <a:latin typeface="Lemon/Milk" charset="0"/>
                  <a:ea typeface="Lemon/Milk" charset="0"/>
                  <a:cs typeface="Lemon/Milk" charset="0"/>
                </a:rPr>
                <a:t>LINGKUP Proyek</a:t>
              </a:r>
              <a:endParaRPr lang="id-ID" sz="4400" dirty="0">
                <a:latin typeface="Lemon/Milk" charset="0"/>
                <a:ea typeface="Lemon/Milk" charset="0"/>
                <a:cs typeface="Lemon/Milk" charset="0"/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376" y="2549975"/>
            <a:ext cx="1159111" cy="1549517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4131611" y="4143972"/>
            <a:ext cx="4629818" cy="1373840"/>
            <a:chOff x="5883823" y="1494931"/>
            <a:chExt cx="4629818" cy="1373840"/>
          </a:xfrm>
        </p:grpSpPr>
        <p:sp>
          <p:nvSpPr>
            <p:cNvPr id="15" name="Rectangle 14"/>
            <p:cNvSpPr/>
            <p:nvPr/>
          </p:nvSpPr>
          <p:spPr>
            <a:xfrm>
              <a:off x="5883823" y="1945441"/>
              <a:ext cx="4629818" cy="923330"/>
            </a:xfrm>
            <a:prstGeom prst="rect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8020050" y="1494931"/>
              <a:ext cx="2477262" cy="490616"/>
            </a:xfrm>
            <a:prstGeom prst="rect">
              <a:avLst/>
            </a:prstGeom>
            <a:noFill/>
            <a:ln>
              <a:solidFill>
                <a:srgbClr val="FF9A9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0" name="TextBox 19"/>
            <p:cNvSpPr txBox="1"/>
            <p:nvPr/>
          </p:nvSpPr>
          <p:spPr>
            <a:xfrm flipH="1">
              <a:off x="8534888" y="1545331"/>
              <a:ext cx="15102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000" dirty="0" smtClean="0">
                  <a:latin typeface="Gill Sans" charset="0"/>
                  <a:ea typeface="Gill Sans" charset="0"/>
                  <a:cs typeface="Gill Sans" charset="0"/>
                </a:rPr>
                <a:t>Pelaksanaan</a:t>
              </a:r>
              <a:endParaRPr lang="id-ID" sz="20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895159" y="1945441"/>
              <a:ext cx="460215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Membuat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dan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mengimplementasikan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rancangan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aplikasi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dengan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infrastruktur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yang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disediakan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oleh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perusahaan</a:t>
              </a:r>
              <a:endParaRPr lang="en-US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08940" y="2711240"/>
            <a:ext cx="4629819" cy="1449954"/>
            <a:chOff x="3417897" y="1480519"/>
            <a:chExt cx="4629819" cy="1449954"/>
          </a:xfrm>
        </p:grpSpPr>
        <p:sp>
          <p:nvSpPr>
            <p:cNvPr id="27" name="Rectangle 26"/>
            <p:cNvSpPr/>
            <p:nvPr/>
          </p:nvSpPr>
          <p:spPr>
            <a:xfrm>
              <a:off x="3417898" y="1945441"/>
              <a:ext cx="4629818" cy="985032"/>
            </a:xfrm>
            <a:prstGeom prst="rect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417897" y="1480519"/>
              <a:ext cx="2477262" cy="490616"/>
            </a:xfrm>
            <a:prstGeom prst="rect">
              <a:avLst/>
            </a:prstGeom>
            <a:noFill/>
            <a:ln>
              <a:solidFill>
                <a:srgbClr val="FF9A9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9" name="TextBox 28"/>
            <p:cNvSpPr txBox="1"/>
            <p:nvPr/>
          </p:nvSpPr>
          <p:spPr>
            <a:xfrm flipH="1">
              <a:off x="3802816" y="1538570"/>
              <a:ext cx="17074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000" smtClean="0">
                  <a:latin typeface="Gill Sans" charset="0"/>
                  <a:ea typeface="Gill Sans" charset="0"/>
                  <a:cs typeface="Gill Sans" charset="0"/>
                </a:rPr>
                <a:t>Perencanaan</a:t>
              </a:r>
              <a:endParaRPr lang="id-ID" sz="20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417897" y="1945441"/>
              <a:ext cx="461348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Menganalisis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i="1" dirty="0">
                  <a:latin typeface="Gill Sans" charset="0"/>
                  <a:ea typeface="Gill Sans" charset="0"/>
                  <a:cs typeface="Gill Sans" charset="0"/>
                </a:rPr>
                <a:t>system requirement </a:t>
              </a:r>
              <a:r>
                <a:rPr lang="en-ID" dirty="0" err="1" smtClean="0">
                  <a:latin typeface="Gill Sans" charset="0"/>
                  <a:ea typeface="Gill Sans" charset="0"/>
                  <a:cs typeface="Gill Sans" charset="0"/>
                </a:rPr>
                <a:t>proyek</a:t>
              </a:r>
              <a:r>
                <a:rPr lang="en-US" dirty="0" smtClean="0">
                  <a:latin typeface="Gill Sans" charset="0"/>
                  <a:ea typeface="Gill Sans" charset="0"/>
                  <a:cs typeface="Gill Sans" charset="0"/>
                </a:rPr>
                <a:t>,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m</a:t>
              </a:r>
              <a:r>
                <a:rPr lang="en-ID" dirty="0" err="1" smtClean="0">
                  <a:latin typeface="Gill Sans" charset="0"/>
                  <a:ea typeface="Gill Sans" charset="0"/>
                  <a:cs typeface="Gill Sans" charset="0"/>
                </a:rPr>
                <a:t>erencanakan</a:t>
              </a:r>
              <a:r>
                <a:rPr lang="en-ID" dirty="0" smtClean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keberjalanan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 smtClean="0">
                  <a:latin typeface="Gill Sans" charset="0"/>
                  <a:ea typeface="Gill Sans" charset="0"/>
                  <a:cs typeface="Gill Sans" charset="0"/>
                </a:rPr>
                <a:t>proyek</a:t>
              </a:r>
              <a:r>
                <a:rPr lang="en-US" dirty="0" smtClean="0">
                  <a:latin typeface="Gill Sans" charset="0"/>
                  <a:ea typeface="Gill Sans" charset="0"/>
                  <a:cs typeface="Gill Sans" charset="0"/>
                </a:rPr>
                <a:t>,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m</a:t>
              </a:r>
              <a:r>
                <a:rPr lang="en-ID" dirty="0" err="1" smtClean="0">
                  <a:latin typeface="Gill Sans" charset="0"/>
                  <a:ea typeface="Gill Sans" charset="0"/>
                  <a:cs typeface="Gill Sans" charset="0"/>
                </a:rPr>
                <a:t>erancang</a:t>
              </a:r>
              <a:r>
                <a:rPr lang="en-ID" dirty="0" smtClean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pembuatan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aplikasi</a:t>
              </a:r>
              <a:endParaRPr lang="en-US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420276" y="1267513"/>
            <a:ext cx="4618482" cy="1106551"/>
            <a:chOff x="5895159" y="1494931"/>
            <a:chExt cx="4618482" cy="1106551"/>
          </a:xfrm>
        </p:grpSpPr>
        <p:sp>
          <p:nvSpPr>
            <p:cNvPr id="33" name="Rectangle 32"/>
            <p:cNvSpPr/>
            <p:nvPr/>
          </p:nvSpPr>
          <p:spPr>
            <a:xfrm>
              <a:off x="5895159" y="1945441"/>
              <a:ext cx="4618482" cy="656041"/>
            </a:xfrm>
            <a:prstGeom prst="rect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8020050" y="1494931"/>
              <a:ext cx="2477262" cy="490616"/>
            </a:xfrm>
            <a:prstGeom prst="rect">
              <a:avLst/>
            </a:prstGeom>
            <a:noFill/>
            <a:ln>
              <a:solidFill>
                <a:srgbClr val="FF9A9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5" name="TextBox 34"/>
            <p:cNvSpPr txBox="1"/>
            <p:nvPr/>
          </p:nvSpPr>
          <p:spPr>
            <a:xfrm flipH="1">
              <a:off x="8789888" y="1545925"/>
              <a:ext cx="9256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000" dirty="0" smtClean="0">
                  <a:latin typeface="Gill Sans" charset="0"/>
                  <a:ea typeface="Gill Sans" charset="0"/>
                  <a:cs typeface="Gill Sans" charset="0"/>
                </a:rPr>
                <a:t>Inisiasi</a:t>
              </a:r>
              <a:endParaRPr lang="id-ID" sz="20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895159" y="1945441"/>
              <a:ext cx="46021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/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Mengadakan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pertemuan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dengan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i="1" dirty="0" smtClean="0">
                  <a:latin typeface="Gill Sans" charset="0"/>
                  <a:ea typeface="Gill Sans" charset="0"/>
                  <a:cs typeface="Gill Sans" charset="0"/>
                </a:rPr>
                <a:t>stakeholder,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m</a:t>
              </a:r>
              <a:r>
                <a:rPr lang="en-ID" dirty="0" err="1" smtClean="0">
                  <a:latin typeface="Gill Sans" charset="0"/>
                  <a:ea typeface="Gill Sans" charset="0"/>
                  <a:cs typeface="Gill Sans" charset="0"/>
                </a:rPr>
                <a:t>embahas</a:t>
              </a:r>
              <a:r>
                <a:rPr lang="en-ID" dirty="0" smtClean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i="1" dirty="0">
                  <a:latin typeface="Gill Sans" charset="0"/>
                  <a:ea typeface="Gill Sans" charset="0"/>
                  <a:cs typeface="Gill Sans" charset="0"/>
                </a:rPr>
                <a:t>user requirement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pengerjaan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proyek</a:t>
              </a:r>
              <a:endParaRPr lang="en-US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7260261" y="2649375"/>
            <a:ext cx="4629819" cy="1222745"/>
            <a:chOff x="3417897" y="1480519"/>
            <a:chExt cx="4629819" cy="1222745"/>
          </a:xfrm>
        </p:grpSpPr>
        <p:sp>
          <p:nvSpPr>
            <p:cNvPr id="40" name="Rectangle 39"/>
            <p:cNvSpPr/>
            <p:nvPr/>
          </p:nvSpPr>
          <p:spPr>
            <a:xfrm>
              <a:off x="3417898" y="1945441"/>
              <a:ext cx="4629818" cy="757823"/>
            </a:xfrm>
            <a:prstGeom prst="rect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417897" y="1480519"/>
              <a:ext cx="2477262" cy="490616"/>
            </a:xfrm>
            <a:prstGeom prst="rect">
              <a:avLst/>
            </a:prstGeom>
            <a:noFill/>
            <a:ln>
              <a:solidFill>
                <a:srgbClr val="FF9A9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2" name="TextBox 41"/>
            <p:cNvSpPr txBox="1"/>
            <p:nvPr/>
          </p:nvSpPr>
          <p:spPr>
            <a:xfrm flipH="1">
              <a:off x="4013787" y="1517194"/>
              <a:ext cx="17074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000" dirty="0" smtClean="0">
                  <a:latin typeface="Gill Sans" charset="0"/>
                  <a:ea typeface="Gill Sans" charset="0"/>
                  <a:cs typeface="Gill Sans" charset="0"/>
                </a:rPr>
                <a:t>Penutupan</a:t>
              </a:r>
              <a:endParaRPr lang="id-ID" sz="20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417897" y="1945441"/>
              <a:ext cx="46134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Mengajarkan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penggunaan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 smtClean="0">
                  <a:latin typeface="Gill Sans" charset="0"/>
                  <a:ea typeface="Gill Sans" charset="0"/>
                  <a:cs typeface="Gill Sans" charset="0"/>
                </a:rPr>
                <a:t>aplikasi</a:t>
              </a:r>
              <a:r>
                <a:rPr lang="en-US" dirty="0" smtClean="0">
                  <a:latin typeface="Gill Sans" charset="0"/>
                  <a:ea typeface="Gill Sans" charset="0"/>
                  <a:cs typeface="Gill Sans" charset="0"/>
                </a:rPr>
                <a:t>,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m</a:t>
              </a:r>
              <a:r>
                <a:rPr lang="en-ID" dirty="0" err="1" smtClean="0">
                  <a:latin typeface="Gill Sans" charset="0"/>
                  <a:ea typeface="Gill Sans" charset="0"/>
                  <a:cs typeface="Gill Sans" charset="0"/>
                </a:rPr>
                <a:t>emastikan</a:t>
              </a:r>
              <a:r>
                <a:rPr lang="en-ID" dirty="0" smtClean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berhasilnya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aplikasi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yang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diserahkan</a:t>
              </a:r>
              <a:endParaRPr lang="en-US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5634648" y="1262649"/>
            <a:ext cx="4618482" cy="1106551"/>
            <a:chOff x="5895159" y="1494931"/>
            <a:chExt cx="4618482" cy="1106551"/>
          </a:xfrm>
        </p:grpSpPr>
        <p:sp>
          <p:nvSpPr>
            <p:cNvPr id="46" name="Rectangle 45"/>
            <p:cNvSpPr/>
            <p:nvPr/>
          </p:nvSpPr>
          <p:spPr>
            <a:xfrm>
              <a:off x="5895159" y="1945441"/>
              <a:ext cx="4618482" cy="656041"/>
            </a:xfrm>
            <a:prstGeom prst="rect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8020050" y="1494931"/>
              <a:ext cx="2477262" cy="490616"/>
            </a:xfrm>
            <a:prstGeom prst="rect">
              <a:avLst/>
            </a:prstGeom>
            <a:noFill/>
            <a:ln>
              <a:solidFill>
                <a:srgbClr val="FF9A9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8" name="TextBox 47"/>
            <p:cNvSpPr txBox="1"/>
            <p:nvPr/>
          </p:nvSpPr>
          <p:spPr>
            <a:xfrm flipH="1">
              <a:off x="8553477" y="1545331"/>
              <a:ext cx="17074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000" smtClean="0">
                  <a:latin typeface="Gill Sans" charset="0"/>
                  <a:ea typeface="Gill Sans" charset="0"/>
                  <a:cs typeface="Gill Sans" charset="0"/>
                </a:rPr>
                <a:t>Pengendalian</a:t>
              </a:r>
              <a:endParaRPr lang="id-ID" sz="2000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895159" y="1945441"/>
              <a:ext cx="46021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/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Mengendalikan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seluruh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proses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pengerjaan</a:t>
              </a:r>
              <a:r>
                <a:rPr lang="en-ID" dirty="0"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lang="en-ID" dirty="0" err="1">
                  <a:latin typeface="Gill Sans" charset="0"/>
                  <a:ea typeface="Gill Sans" charset="0"/>
                  <a:cs typeface="Gill Sans" charset="0"/>
                </a:rPr>
                <a:t>proyek</a:t>
              </a:r>
              <a:endParaRPr lang="en-US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</p:grpSp>
      <p:sp>
        <p:nvSpPr>
          <p:cNvPr id="50" name="Rectangle 49"/>
          <p:cNvSpPr/>
          <p:nvPr/>
        </p:nvSpPr>
        <p:spPr>
          <a:xfrm>
            <a:off x="-10160" y="6323308"/>
            <a:ext cx="12192000" cy="534692"/>
          </a:xfrm>
          <a:prstGeom prst="rect">
            <a:avLst/>
          </a:prstGeom>
          <a:solidFill>
            <a:srgbClr val="FDC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936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l 31"/>
          <p:cNvSpPr/>
          <p:nvPr/>
        </p:nvSpPr>
        <p:spPr>
          <a:xfrm>
            <a:off x="9345505" y="1747855"/>
            <a:ext cx="1676400" cy="1676400"/>
          </a:xfrm>
          <a:prstGeom prst="ellipse">
            <a:avLst/>
          </a:prstGeom>
          <a:solidFill>
            <a:srgbClr val="AAAA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Oval 30"/>
          <p:cNvSpPr/>
          <p:nvPr/>
        </p:nvSpPr>
        <p:spPr>
          <a:xfrm>
            <a:off x="7296570" y="1747855"/>
            <a:ext cx="1676400" cy="1676400"/>
          </a:xfrm>
          <a:prstGeom prst="ellipse">
            <a:avLst/>
          </a:prstGeom>
          <a:solidFill>
            <a:srgbClr val="E7A3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Oval 29"/>
          <p:cNvSpPr/>
          <p:nvPr/>
        </p:nvSpPr>
        <p:spPr>
          <a:xfrm>
            <a:off x="5247635" y="1747855"/>
            <a:ext cx="1676400" cy="1676400"/>
          </a:xfrm>
          <a:prstGeom prst="ellipse">
            <a:avLst/>
          </a:prstGeom>
          <a:solidFill>
            <a:srgbClr val="ED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/>
        </p:nvSpPr>
        <p:spPr>
          <a:xfrm>
            <a:off x="3198700" y="1747855"/>
            <a:ext cx="1676400" cy="1676400"/>
          </a:xfrm>
          <a:prstGeom prst="ellipse">
            <a:avLst/>
          </a:prstGeom>
          <a:solidFill>
            <a:srgbClr val="FDC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/>
        </p:nvSpPr>
        <p:spPr>
          <a:xfrm>
            <a:off x="1149765" y="1747855"/>
            <a:ext cx="1676400" cy="1676400"/>
          </a:xfrm>
          <a:prstGeom prst="ellipse">
            <a:avLst/>
          </a:prstGeom>
          <a:solidFill>
            <a:srgbClr val="FF9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2192000" cy="924560"/>
            <a:chOff x="0" y="0"/>
            <a:chExt cx="12192000" cy="924560"/>
          </a:xfrm>
        </p:grpSpPr>
        <p:sp>
          <p:nvSpPr>
            <p:cNvPr id="3" name="Chevron 2"/>
            <p:cNvSpPr/>
            <p:nvPr/>
          </p:nvSpPr>
          <p:spPr>
            <a:xfrm>
              <a:off x="0" y="10160"/>
              <a:ext cx="914400" cy="914400"/>
            </a:xfrm>
            <a:prstGeom prst="chevron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5" name="Chevron 4"/>
            <p:cNvSpPr/>
            <p:nvPr/>
          </p:nvSpPr>
          <p:spPr>
            <a:xfrm>
              <a:off x="762000" y="10160"/>
              <a:ext cx="914400" cy="914400"/>
            </a:xfrm>
            <a:prstGeom prst="chevron">
              <a:avLst/>
            </a:prstGeom>
            <a:solidFill>
              <a:srgbClr val="EDC9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" name="Chevron 5"/>
            <p:cNvSpPr/>
            <p:nvPr/>
          </p:nvSpPr>
          <p:spPr>
            <a:xfrm>
              <a:off x="1524000" y="0"/>
              <a:ext cx="914400" cy="914400"/>
            </a:xfrm>
            <a:prstGeom prst="chevron">
              <a:avLst/>
            </a:prstGeom>
            <a:solidFill>
              <a:srgbClr val="FDC3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7" name="Chevron 6"/>
            <p:cNvSpPr/>
            <p:nvPr/>
          </p:nvSpPr>
          <p:spPr>
            <a:xfrm>
              <a:off x="2286000" y="0"/>
              <a:ext cx="9906000" cy="914400"/>
            </a:xfrm>
            <a:prstGeom prst="chevron">
              <a:avLst/>
            </a:prstGeom>
            <a:solidFill>
              <a:srgbClr val="AAAA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3200400" y="72479"/>
              <a:ext cx="760984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4400" dirty="0" smtClean="0">
                  <a:latin typeface="Lemon/Milk" charset="0"/>
                  <a:ea typeface="Lemon/Milk" charset="0"/>
                  <a:cs typeface="Lemon/Milk" charset="0"/>
                </a:rPr>
                <a:t>TIMELINE</a:t>
              </a:r>
              <a:endParaRPr lang="id-ID" sz="4400" dirty="0">
                <a:latin typeface="Lemon/Milk" charset="0"/>
                <a:ea typeface="Lemon/Milk" charset="0"/>
                <a:cs typeface="Lemon/Milk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327067" y="2401389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 smtClean="0"/>
              <a:t>Inisiasi Proyek</a:t>
            </a:r>
            <a:endParaRPr lang="id-ID" dirty="0"/>
          </a:p>
        </p:txBody>
      </p:sp>
      <p:cxnSp>
        <p:nvCxnSpPr>
          <p:cNvPr id="34" name="Straight Arrow Connector 33"/>
          <p:cNvCxnSpPr>
            <a:stCxn id="9" idx="6"/>
            <a:endCxn id="29" idx="2"/>
          </p:cNvCxnSpPr>
          <p:nvPr/>
        </p:nvCxnSpPr>
        <p:spPr>
          <a:xfrm>
            <a:off x="2826165" y="2586055"/>
            <a:ext cx="3725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448733" y="3599431"/>
            <a:ext cx="3064934" cy="1183892"/>
            <a:chOff x="762000" y="4398393"/>
            <a:chExt cx="3064934" cy="1183892"/>
          </a:xfrm>
        </p:grpSpPr>
        <p:sp>
          <p:nvSpPr>
            <p:cNvPr id="10" name="TextBox 9"/>
            <p:cNvSpPr txBox="1"/>
            <p:nvPr/>
          </p:nvSpPr>
          <p:spPr>
            <a:xfrm>
              <a:off x="762000" y="4398393"/>
              <a:ext cx="30649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Diskusi dengan </a:t>
              </a:r>
              <a:r>
                <a:rPr lang="id-ID" i="1" dirty="0" err="1" smtClean="0"/>
                <a:t>stakeholders</a:t>
              </a:r>
              <a:endParaRPr lang="id-ID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70467" y="4803240"/>
              <a:ext cx="2695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Analisis sistem lembaga</a:t>
              </a:r>
              <a:endParaRPr lang="id-ID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62000" y="5212953"/>
              <a:ext cx="28029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Pembuatan </a:t>
              </a:r>
              <a:r>
                <a:rPr lang="id-ID" i="1" dirty="0" smtClean="0"/>
                <a:t>Project </a:t>
              </a:r>
              <a:r>
                <a:rPr lang="id-ID" i="1" dirty="0" err="1" smtClean="0"/>
                <a:t>Charter</a:t>
              </a:r>
              <a:endParaRPr lang="id-ID" i="1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3327897" y="2401389"/>
            <a:ext cx="1547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 smtClean="0"/>
              <a:t>Perencanaan</a:t>
            </a:r>
            <a:endParaRPr lang="id-ID" dirty="0"/>
          </a:p>
        </p:txBody>
      </p:sp>
      <p:sp>
        <p:nvSpPr>
          <p:cNvPr id="27" name="TextBox 26"/>
          <p:cNvSpPr txBox="1"/>
          <p:nvPr/>
        </p:nvSpPr>
        <p:spPr>
          <a:xfrm>
            <a:off x="6079065" y="10812590"/>
            <a:ext cx="3528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 smtClean="0"/>
              <a:t>Perancangan sistem </a:t>
            </a:r>
            <a:r>
              <a:rPr lang="id-ID" i="1" dirty="0" err="1" smtClean="0"/>
              <a:t>database</a:t>
            </a:r>
            <a:endParaRPr lang="id-ID" dirty="0"/>
          </a:p>
        </p:txBody>
      </p:sp>
      <p:sp>
        <p:nvSpPr>
          <p:cNvPr id="28" name="Rectangle 27"/>
          <p:cNvSpPr/>
          <p:nvPr/>
        </p:nvSpPr>
        <p:spPr>
          <a:xfrm>
            <a:off x="-10160" y="6323308"/>
            <a:ext cx="12192000" cy="534692"/>
          </a:xfrm>
          <a:prstGeom prst="rect">
            <a:avLst/>
          </a:prstGeom>
          <a:solidFill>
            <a:srgbClr val="AAAA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38" name="Straight Arrow Connector 37"/>
          <p:cNvCxnSpPr>
            <a:stCxn id="30" idx="6"/>
            <a:endCxn id="31" idx="2"/>
          </p:cNvCxnSpPr>
          <p:nvPr/>
        </p:nvCxnSpPr>
        <p:spPr>
          <a:xfrm>
            <a:off x="6924035" y="2586055"/>
            <a:ext cx="3725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9" idx="6"/>
            <a:endCxn id="30" idx="2"/>
          </p:cNvCxnSpPr>
          <p:nvPr/>
        </p:nvCxnSpPr>
        <p:spPr>
          <a:xfrm>
            <a:off x="4875100" y="2586055"/>
            <a:ext cx="3725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1" idx="6"/>
            <a:endCxn id="32" idx="2"/>
          </p:cNvCxnSpPr>
          <p:nvPr/>
        </p:nvCxnSpPr>
        <p:spPr>
          <a:xfrm>
            <a:off x="8972970" y="2586055"/>
            <a:ext cx="3725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376832" y="2401389"/>
            <a:ext cx="1547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mtClean="0"/>
              <a:t>Pelaksanaan</a:t>
            </a:r>
            <a:endParaRPr lang="id-ID" dirty="0"/>
          </a:p>
        </p:txBody>
      </p:sp>
      <p:sp>
        <p:nvSpPr>
          <p:cNvPr id="42" name="TextBox 41"/>
          <p:cNvSpPr txBox="1"/>
          <p:nvPr/>
        </p:nvSpPr>
        <p:spPr>
          <a:xfrm>
            <a:off x="7567596" y="2401389"/>
            <a:ext cx="127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 smtClean="0"/>
              <a:t>Penutupan</a:t>
            </a:r>
            <a:endParaRPr lang="id-ID" dirty="0"/>
          </a:p>
        </p:txBody>
      </p:sp>
      <p:sp>
        <p:nvSpPr>
          <p:cNvPr id="43" name="TextBox 42"/>
          <p:cNvSpPr txBox="1"/>
          <p:nvPr/>
        </p:nvSpPr>
        <p:spPr>
          <a:xfrm>
            <a:off x="9499599" y="2401389"/>
            <a:ext cx="1522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 smtClean="0"/>
              <a:t>Pengendalian</a:t>
            </a:r>
            <a:endParaRPr lang="id-ID" dirty="0"/>
          </a:p>
        </p:txBody>
      </p:sp>
      <p:grpSp>
        <p:nvGrpSpPr>
          <p:cNvPr id="48" name="Group 47"/>
          <p:cNvGrpSpPr/>
          <p:nvPr/>
        </p:nvGrpSpPr>
        <p:grpSpPr>
          <a:xfrm>
            <a:off x="457200" y="5125003"/>
            <a:ext cx="5050117" cy="1123709"/>
            <a:chOff x="3698032" y="4359851"/>
            <a:chExt cx="5050117" cy="1123709"/>
          </a:xfrm>
        </p:grpSpPr>
        <p:sp>
          <p:nvSpPr>
            <p:cNvPr id="44" name="TextBox 43"/>
            <p:cNvSpPr txBox="1"/>
            <p:nvPr/>
          </p:nvSpPr>
          <p:spPr>
            <a:xfrm>
              <a:off x="3698032" y="4359851"/>
              <a:ext cx="50461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Penentuan sumber daya yang diperlukan</a:t>
              </a:r>
              <a:endParaRPr lang="id-ID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702014" y="4723474"/>
              <a:ext cx="50461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Perancangan aplikasi</a:t>
              </a:r>
              <a:endParaRPr lang="id-ID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698032" y="5114228"/>
              <a:ext cx="35289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Perancangan sistem </a:t>
              </a:r>
              <a:r>
                <a:rPr lang="id-ID" i="1" dirty="0" err="1" smtClean="0"/>
                <a:t>database</a:t>
              </a:r>
              <a:endParaRPr lang="id-ID" dirty="0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4444209" y="3571128"/>
            <a:ext cx="5055390" cy="1137759"/>
            <a:chOff x="7296570" y="3518778"/>
            <a:chExt cx="5055390" cy="1137759"/>
          </a:xfrm>
        </p:grpSpPr>
        <p:sp>
          <p:nvSpPr>
            <p:cNvPr id="49" name="TextBox 48"/>
            <p:cNvSpPr txBox="1"/>
            <p:nvPr/>
          </p:nvSpPr>
          <p:spPr>
            <a:xfrm>
              <a:off x="7296570" y="3518778"/>
              <a:ext cx="50461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Pembuatan inti aplikasi</a:t>
              </a:r>
              <a:endParaRPr lang="id-ID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7305825" y="4287205"/>
              <a:ext cx="50461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Pengintegrasian aplikasi</a:t>
              </a:r>
              <a:endParaRPr lang="id-ID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7305825" y="3887874"/>
              <a:ext cx="35289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Pembuatan </a:t>
              </a:r>
              <a:r>
                <a:rPr lang="id-ID" i="1" dirty="0" err="1" smtClean="0"/>
                <a:t>database</a:t>
              </a:r>
              <a:r>
                <a:rPr lang="id-ID" dirty="0" smtClean="0"/>
                <a:t> aplikasi</a:t>
              </a:r>
              <a:endParaRPr lang="id-ID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4384733" y="5019399"/>
            <a:ext cx="5046135" cy="1107996"/>
            <a:chOff x="5778839" y="5221021"/>
            <a:chExt cx="5046135" cy="1107996"/>
          </a:xfrm>
        </p:grpSpPr>
        <p:sp>
          <p:nvSpPr>
            <p:cNvPr id="53" name="TextBox 52"/>
            <p:cNvSpPr txBox="1"/>
            <p:nvPr/>
          </p:nvSpPr>
          <p:spPr>
            <a:xfrm>
              <a:off x="5778840" y="5221021"/>
              <a:ext cx="30649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Penyerahan aplikasi</a:t>
              </a:r>
              <a:endParaRPr lang="id-ID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78839" y="5587326"/>
              <a:ext cx="50461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Pengajaran penggunaan aplikasi dan </a:t>
              </a:r>
              <a:r>
                <a:rPr lang="id-ID" i="1" dirty="0" err="1" smtClean="0"/>
                <a:t>database</a:t>
              </a:r>
              <a:endParaRPr lang="id-ID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778839" y="5959685"/>
              <a:ext cx="50461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dirty="0" smtClean="0"/>
                <a:t>Penyelesaian kontrak proyek</a:t>
              </a:r>
              <a:endParaRPr lang="id-ID" dirty="0"/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8205685" y="3565376"/>
            <a:ext cx="5046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dirty="0" smtClean="0"/>
              <a:t>Penjaminan </a:t>
            </a:r>
            <a:r>
              <a:rPr lang="id-ID" smtClean="0"/>
              <a:t>mulainya proyek</a:t>
            </a:r>
            <a:endParaRPr lang="id-ID" i="1" dirty="0"/>
          </a:p>
        </p:txBody>
      </p:sp>
    </p:spTree>
    <p:extLst>
      <p:ext uri="{BB962C8B-B14F-4D97-AF65-F5344CB8AC3E}">
        <p14:creationId xmlns:p14="http://schemas.microsoft.com/office/powerpoint/2010/main" val="1037127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12192000" cy="924560"/>
            <a:chOff x="650240" y="2722880"/>
            <a:chExt cx="12192000" cy="924560"/>
          </a:xfrm>
        </p:grpSpPr>
        <p:sp>
          <p:nvSpPr>
            <p:cNvPr id="8" name="Chevron 7"/>
            <p:cNvSpPr/>
            <p:nvPr/>
          </p:nvSpPr>
          <p:spPr>
            <a:xfrm>
              <a:off x="650240" y="2722880"/>
              <a:ext cx="9906000" cy="914400"/>
            </a:xfrm>
            <a:prstGeom prst="chevron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9" name="Chevron 8"/>
            <p:cNvSpPr/>
            <p:nvPr/>
          </p:nvSpPr>
          <p:spPr>
            <a:xfrm>
              <a:off x="10403840" y="2733040"/>
              <a:ext cx="914400" cy="914400"/>
            </a:xfrm>
            <a:prstGeom prst="chevron">
              <a:avLst/>
            </a:prstGeom>
            <a:solidFill>
              <a:srgbClr val="EDC9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0" name="Chevron 9"/>
            <p:cNvSpPr/>
            <p:nvPr/>
          </p:nvSpPr>
          <p:spPr>
            <a:xfrm>
              <a:off x="11165840" y="2722880"/>
              <a:ext cx="914400" cy="914400"/>
            </a:xfrm>
            <a:prstGeom prst="chevron">
              <a:avLst/>
            </a:prstGeom>
            <a:solidFill>
              <a:srgbClr val="FDC3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Chevron 12"/>
            <p:cNvSpPr/>
            <p:nvPr/>
          </p:nvSpPr>
          <p:spPr>
            <a:xfrm>
              <a:off x="11927840" y="2733040"/>
              <a:ext cx="914400" cy="914400"/>
            </a:xfrm>
            <a:prstGeom prst="chevron">
              <a:avLst/>
            </a:prstGeom>
            <a:solidFill>
              <a:srgbClr val="AAAA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678940" y="2795359"/>
              <a:ext cx="78486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4400" dirty="0" smtClean="0">
                  <a:latin typeface="Lemon/Milk" charset="0"/>
                  <a:ea typeface="Lemon/Milk" charset="0"/>
                  <a:cs typeface="Lemon/Milk" charset="0"/>
                </a:rPr>
                <a:t>Biaya Proyek</a:t>
              </a:r>
              <a:endParaRPr lang="id-ID" sz="4400" dirty="0">
                <a:latin typeface="Lemon/Milk" charset="0"/>
                <a:ea typeface="Lemon/Milk" charset="0"/>
                <a:cs typeface="Lemon/Milk" charset="0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558" y="1594573"/>
            <a:ext cx="1874025" cy="18740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969115" y="2239197"/>
            <a:ext cx="38738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200" dirty="0" err="1" smtClean="0">
                <a:latin typeface="Gill Sans" charset="0"/>
                <a:ea typeface="Gill Sans" charset="0"/>
                <a:cs typeface="Gill Sans" charset="0"/>
              </a:rPr>
              <a:t>Budget</a:t>
            </a:r>
            <a:r>
              <a:rPr lang="id-ID" sz="32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id-ID" sz="3200" dirty="0" smtClean="0">
                <a:latin typeface="Gill Sans" charset="0"/>
                <a:ea typeface="Gill Sans" charset="0"/>
                <a:cs typeface="Gill Sans" charset="0"/>
              </a:rPr>
              <a:t>: Rp150.000,-</a:t>
            </a:r>
            <a:endParaRPr lang="id-ID" sz="32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69115" y="3440280"/>
            <a:ext cx="64608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Gill Sans" charset="0"/>
                <a:ea typeface="Gill Sans" charset="0"/>
                <a:cs typeface="Gill Sans" charset="0"/>
              </a:rPr>
              <a:t>Gaji</a:t>
            </a: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karyawan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: Rp32.000.000,-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en-US" sz="2400" dirty="0" err="1">
                <a:latin typeface="Gill Sans" charset="0"/>
                <a:ea typeface="Gill Sans" charset="0"/>
                <a:cs typeface="Gill Sans" charset="0"/>
              </a:rPr>
              <a:t>Biaya</a:t>
            </a: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>
                <a:latin typeface="Gill Sans" charset="0"/>
                <a:ea typeface="Gill Sans" charset="0"/>
                <a:cs typeface="Gill Sans" charset="0"/>
              </a:rPr>
              <a:t>Akomodasi</a:t>
            </a: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Karyawan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: Rp30.000.000,-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en-US" sz="2400" dirty="0" err="1">
                <a:latin typeface="Gill Sans" charset="0"/>
                <a:ea typeface="Gill Sans" charset="0"/>
                <a:cs typeface="Gill Sans" charset="0"/>
              </a:rPr>
              <a:t>Biaya</a:t>
            </a: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>
                <a:latin typeface="Gill Sans" charset="0"/>
                <a:ea typeface="Gill Sans" charset="0"/>
                <a:cs typeface="Gill Sans" charset="0"/>
              </a:rPr>
              <a:t>Alat</a:t>
            </a: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>
                <a:latin typeface="Gill Sans" charset="0"/>
                <a:ea typeface="Gill Sans" charset="0"/>
                <a:cs typeface="Gill Sans" charset="0"/>
              </a:rPr>
              <a:t>dan</a:t>
            </a: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Bahan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: Rp23.000.000,-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Total : Rp85.000.000,-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3977" y="3519939"/>
            <a:ext cx="1474674" cy="141034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06201" y="2274538"/>
            <a:ext cx="17132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200" dirty="0" smtClean="0">
                <a:latin typeface="Gill Sans" charset="0"/>
                <a:ea typeface="Gill Sans" charset="0"/>
                <a:cs typeface="Gill Sans" charset="0"/>
              </a:rPr>
              <a:t>MADE?</a:t>
            </a:r>
            <a:endParaRPr lang="id-ID" sz="32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43853" y="3387844"/>
            <a:ext cx="17132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200" dirty="0" smtClean="0">
                <a:latin typeface="Gill Sans" charset="0"/>
                <a:ea typeface="Gill Sans" charset="0"/>
                <a:cs typeface="Gill Sans" charset="0"/>
              </a:rPr>
              <a:t>BUY?</a:t>
            </a:r>
            <a:endParaRPr lang="id-ID" sz="32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0" y="6323308"/>
            <a:ext cx="12192000" cy="534692"/>
          </a:xfrm>
          <a:prstGeom prst="rect">
            <a:avLst/>
          </a:prstGeom>
          <a:solidFill>
            <a:srgbClr val="FF9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183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12192000" cy="924560"/>
            <a:chOff x="650240" y="2722880"/>
            <a:chExt cx="12192000" cy="924560"/>
          </a:xfrm>
        </p:grpSpPr>
        <p:sp>
          <p:nvSpPr>
            <p:cNvPr id="8" name="Chevron 7"/>
            <p:cNvSpPr/>
            <p:nvPr/>
          </p:nvSpPr>
          <p:spPr>
            <a:xfrm>
              <a:off x="650240" y="2722880"/>
              <a:ext cx="9906000" cy="914400"/>
            </a:xfrm>
            <a:prstGeom prst="chevron">
              <a:avLst/>
            </a:prstGeom>
            <a:solidFill>
              <a:srgbClr val="FF9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9" name="Chevron 8"/>
            <p:cNvSpPr/>
            <p:nvPr/>
          </p:nvSpPr>
          <p:spPr>
            <a:xfrm>
              <a:off x="10403840" y="2733040"/>
              <a:ext cx="914400" cy="914400"/>
            </a:xfrm>
            <a:prstGeom prst="chevron">
              <a:avLst/>
            </a:prstGeom>
            <a:solidFill>
              <a:srgbClr val="EDC9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0" name="Chevron 9"/>
            <p:cNvSpPr/>
            <p:nvPr/>
          </p:nvSpPr>
          <p:spPr>
            <a:xfrm>
              <a:off x="11165840" y="2722880"/>
              <a:ext cx="914400" cy="914400"/>
            </a:xfrm>
            <a:prstGeom prst="chevron">
              <a:avLst/>
            </a:prstGeom>
            <a:solidFill>
              <a:srgbClr val="FDC3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Chevron 12"/>
            <p:cNvSpPr/>
            <p:nvPr/>
          </p:nvSpPr>
          <p:spPr>
            <a:xfrm>
              <a:off x="11927840" y="2733040"/>
              <a:ext cx="914400" cy="914400"/>
            </a:xfrm>
            <a:prstGeom prst="chevron">
              <a:avLst/>
            </a:prstGeom>
            <a:solidFill>
              <a:srgbClr val="AAAA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678940" y="2795359"/>
              <a:ext cx="78486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4400" dirty="0" smtClean="0">
                  <a:latin typeface="Lemon/Milk" charset="0"/>
                  <a:ea typeface="Lemon/Milk" charset="0"/>
                  <a:cs typeface="Lemon/Milk" charset="0"/>
                </a:rPr>
                <a:t>Biaya Proyek</a:t>
              </a:r>
              <a:endParaRPr lang="id-ID" sz="4400" dirty="0">
                <a:latin typeface="Lemon/Milk" charset="0"/>
                <a:ea typeface="Lemon/Milk" charset="0"/>
                <a:cs typeface="Lemon/Milk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1028700" y="1948108"/>
            <a:ext cx="17132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200" dirty="0" smtClean="0">
                <a:latin typeface="Gill Sans" charset="0"/>
                <a:ea typeface="Gill Sans" charset="0"/>
                <a:cs typeface="Gill Sans" charset="0"/>
              </a:rPr>
              <a:t>MADE</a:t>
            </a:r>
            <a:endParaRPr lang="id-ID" sz="32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74866" y="4039278"/>
            <a:ext cx="1019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200" dirty="0" smtClean="0">
                <a:latin typeface="Gill Sans" charset="0"/>
                <a:ea typeface="Gill Sans" charset="0"/>
                <a:cs typeface="Gill Sans" charset="0"/>
              </a:rPr>
              <a:t>BUY</a:t>
            </a:r>
            <a:endParaRPr lang="id-ID" sz="32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53521" y="1597244"/>
            <a:ext cx="5754029" cy="1871278"/>
          </a:xfrm>
          <a:prstGeom prst="rect">
            <a:avLst/>
          </a:prstGeom>
          <a:solidFill>
            <a:srgbClr val="FDC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Rectangle 16"/>
          <p:cNvSpPr/>
          <p:nvPr/>
        </p:nvSpPr>
        <p:spPr>
          <a:xfrm>
            <a:off x="3553521" y="3760893"/>
            <a:ext cx="5754029" cy="1871278"/>
          </a:xfrm>
          <a:prstGeom prst="rect">
            <a:avLst/>
          </a:prstGeom>
          <a:solidFill>
            <a:srgbClr val="FDC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Box 5"/>
          <p:cNvSpPr txBox="1"/>
          <p:nvPr/>
        </p:nvSpPr>
        <p:spPr>
          <a:xfrm>
            <a:off x="3743091" y="1632425"/>
            <a:ext cx="33936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Gaji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Biaya</a:t>
            </a:r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Transportasi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Biaya</a:t>
            </a:r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Ruangan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Biaya</a:t>
            </a:r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Pencetakan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Biaya</a:t>
            </a:r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 Laptop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Biaya</a:t>
            </a:r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Alat</a:t>
            </a:r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Tulis</a:t>
            </a:r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 Kantor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endParaRPr lang="id-ID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43090" y="4096367"/>
            <a:ext cx="33936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Biaya</a:t>
            </a:r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Makan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Biaya</a:t>
            </a:r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Proyektor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Biaya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Layar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 smtClean="0">
                <a:latin typeface="Gill Sans" charset="0"/>
                <a:ea typeface="Gill Sans" charset="0"/>
                <a:cs typeface="Gill Sans" charset="0"/>
              </a:rPr>
              <a:t>Biaya</a:t>
            </a:r>
            <a:r>
              <a:rPr lang="en-US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i="1" dirty="0" smtClean="0">
                <a:latin typeface="Gill Sans" charset="0"/>
                <a:ea typeface="Gill Sans" charset="0"/>
                <a:cs typeface="Gill Sans" charset="0"/>
              </a:rPr>
              <a:t>Smartphone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0" y="6323308"/>
            <a:ext cx="12192000" cy="534692"/>
          </a:xfrm>
          <a:prstGeom prst="rect">
            <a:avLst/>
          </a:prstGeom>
          <a:solidFill>
            <a:srgbClr val="FF9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897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hevron 13"/>
          <p:cNvSpPr/>
          <p:nvPr/>
        </p:nvSpPr>
        <p:spPr>
          <a:xfrm>
            <a:off x="0" y="10160"/>
            <a:ext cx="914400" cy="914400"/>
          </a:xfrm>
          <a:prstGeom prst="chevron">
            <a:avLst/>
          </a:prstGeom>
          <a:solidFill>
            <a:srgbClr val="FF9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5" name="Chevron 14"/>
          <p:cNvSpPr/>
          <p:nvPr/>
        </p:nvSpPr>
        <p:spPr>
          <a:xfrm>
            <a:off x="660400" y="0"/>
            <a:ext cx="10170160" cy="914400"/>
          </a:xfrm>
          <a:prstGeom prst="chevron">
            <a:avLst/>
          </a:prstGeom>
          <a:solidFill>
            <a:srgbClr val="ED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6" name="Chevron 15"/>
          <p:cNvSpPr/>
          <p:nvPr/>
        </p:nvSpPr>
        <p:spPr>
          <a:xfrm>
            <a:off x="10566400" y="-10160"/>
            <a:ext cx="914400" cy="914400"/>
          </a:xfrm>
          <a:prstGeom prst="chevron">
            <a:avLst/>
          </a:prstGeom>
          <a:solidFill>
            <a:srgbClr val="FDC3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7" name="Chevron 16"/>
          <p:cNvSpPr/>
          <p:nvPr/>
        </p:nvSpPr>
        <p:spPr>
          <a:xfrm>
            <a:off x="11267440" y="0"/>
            <a:ext cx="914400" cy="914400"/>
          </a:xfrm>
          <a:prstGeom prst="chevron">
            <a:avLst/>
          </a:prstGeom>
          <a:solidFill>
            <a:srgbClr val="AAAA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86000" y="62319"/>
            <a:ext cx="76098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400" dirty="0" smtClean="0">
                <a:latin typeface="Lemon/Milk" charset="0"/>
                <a:ea typeface="Lemon/Milk" charset="0"/>
                <a:cs typeface="Lemon/Milk" charset="0"/>
              </a:rPr>
              <a:t>Risiko proyek</a:t>
            </a:r>
            <a:endParaRPr lang="id-ID" sz="4400" dirty="0">
              <a:latin typeface="Lemon/Milk" charset="0"/>
              <a:ea typeface="Lemon/Milk" charset="0"/>
              <a:cs typeface="Lemon/Milk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10160" y="6323308"/>
            <a:ext cx="12192000" cy="534692"/>
          </a:xfrm>
          <a:prstGeom prst="rect">
            <a:avLst/>
          </a:prstGeom>
          <a:solidFill>
            <a:srgbClr val="ED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634" y="4413073"/>
            <a:ext cx="1624493" cy="162449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11" y="1402746"/>
            <a:ext cx="778461" cy="77846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240361" y="1561143"/>
            <a:ext cx="1969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Gill Sans" charset="0"/>
                <a:ea typeface="Gill Sans" charset="0"/>
                <a:cs typeface="Gill Sans" charset="0"/>
              </a:rPr>
              <a:t>Scope Creeping</a:t>
            </a:r>
            <a:endParaRPr lang="en-US" sz="2400" i="1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11" y="2633247"/>
            <a:ext cx="778461" cy="77846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240361" y="2773132"/>
            <a:ext cx="4383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Kebutuhan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dana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melebihi</a:t>
            </a:r>
            <a:r>
              <a:rPr lang="en-US" sz="2400" dirty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i="1" dirty="0" smtClean="0">
                <a:latin typeface="Gill Sans" charset="0"/>
                <a:ea typeface="Gill Sans" charset="0"/>
                <a:cs typeface="Gill Sans" charset="0"/>
              </a:rPr>
              <a:t>budget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11" y="3800939"/>
            <a:ext cx="778461" cy="778461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240361" y="3951408"/>
            <a:ext cx="3433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Gill Sans" charset="0"/>
                <a:ea typeface="Gill Sans" charset="0"/>
                <a:cs typeface="Gill Sans" charset="0"/>
              </a:rPr>
              <a:t>Timeline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kegiatan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mundur</a:t>
            </a:r>
            <a:endParaRPr lang="en-US" sz="2400" i="1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11" y="5032560"/>
            <a:ext cx="778461" cy="77846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240361" y="5177997"/>
            <a:ext cx="5030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Sumber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daya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melebihi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perencanaan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895" y="1244349"/>
            <a:ext cx="778461" cy="778461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113009" y="1402746"/>
            <a:ext cx="30332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SDM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kurang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kompeten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854" y="2424202"/>
            <a:ext cx="778461" cy="77846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7012720" y="2400237"/>
            <a:ext cx="36370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Hasil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aplikasi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tidak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memenuhi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i="1" dirty="0" smtClean="0">
                <a:latin typeface="Gill Sans" charset="0"/>
                <a:ea typeface="Gill Sans" charset="0"/>
                <a:cs typeface="Gill Sans" charset="0"/>
              </a:rPr>
              <a:t>requirements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619" y="3636834"/>
            <a:ext cx="778461" cy="778461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7091869" y="3795231"/>
            <a:ext cx="31733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Gill Sans" charset="0"/>
                <a:ea typeface="Gill Sans" charset="0"/>
                <a:cs typeface="Gill Sans" charset="0"/>
              </a:rPr>
              <a:t>Error / bugs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pada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aplikasi</a:t>
            </a:r>
            <a:endParaRPr lang="en-US" sz="2400" i="1" dirty="0"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759" y="4849089"/>
            <a:ext cx="778461" cy="778461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7113009" y="5007486"/>
            <a:ext cx="2702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Pembajakan</a:t>
            </a:r>
            <a:r>
              <a:rPr lang="en-US" sz="24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400" dirty="0" err="1" smtClean="0">
                <a:latin typeface="Gill Sans" charset="0"/>
                <a:ea typeface="Gill Sans" charset="0"/>
                <a:cs typeface="Gill Sans" charset="0"/>
              </a:rPr>
              <a:t>aplikasi</a:t>
            </a:r>
            <a:endParaRPr lang="en-US" sz="2400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541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283</Words>
  <Application>Microsoft Macintosh PowerPoint</Application>
  <PresentationFormat>Widescreen</PresentationFormat>
  <Paragraphs>101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Calibri Light</vt:lpstr>
      <vt:lpstr>Gill Sans</vt:lpstr>
      <vt:lpstr>Lemon/Milk</vt:lpstr>
      <vt:lpstr>Arial</vt:lpstr>
      <vt:lpstr>Office Theme</vt:lpstr>
      <vt:lpstr>PT. VNN Pelangi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NRH Language CENTER</dc:title>
  <dc:creator>veby regina milano</dc:creator>
  <cp:lastModifiedBy>veby regina milano</cp:lastModifiedBy>
  <cp:revision>32</cp:revision>
  <dcterms:created xsi:type="dcterms:W3CDTF">2016-04-12T07:36:19Z</dcterms:created>
  <dcterms:modified xsi:type="dcterms:W3CDTF">2016-04-13T15:15:51Z</dcterms:modified>
</cp:coreProperties>
</file>

<file path=docProps/thumbnail.jpeg>
</file>